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0" r:id="rId1"/>
  </p:sldMasterIdLst>
  <p:notesMasterIdLst>
    <p:notesMasterId r:id="rId17"/>
  </p:notesMasterIdLst>
  <p:sldIdLst>
    <p:sldId id="256" r:id="rId2"/>
    <p:sldId id="259" r:id="rId3"/>
    <p:sldId id="264" r:id="rId4"/>
    <p:sldId id="267" r:id="rId5"/>
    <p:sldId id="266" r:id="rId6"/>
    <p:sldId id="268" r:id="rId7"/>
    <p:sldId id="265" r:id="rId8"/>
    <p:sldId id="257" r:id="rId9"/>
    <p:sldId id="269" r:id="rId10"/>
    <p:sldId id="263" r:id="rId11"/>
    <p:sldId id="274" r:id="rId12"/>
    <p:sldId id="271" r:id="rId13"/>
    <p:sldId id="273" r:id="rId14"/>
    <p:sldId id="262" r:id="rId15"/>
    <p:sldId id="261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3C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74"/>
  </p:normalViewPr>
  <p:slideViewPr>
    <p:cSldViewPr snapToGrid="0" snapToObjects="1">
      <p:cViewPr varScale="1">
        <p:scale>
          <a:sx n="55" d="100"/>
          <a:sy n="55" d="100"/>
        </p:scale>
        <p:origin x="1004" y="32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SV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504ADB-16DF-BF41-99FA-41A173B6B855}" type="datetimeFigureOut">
              <a:rPr lang="es-SV" smtClean="0"/>
              <a:t>14/11/2019</a:t>
            </a:fld>
            <a:endParaRPr lang="es-SV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SV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s-ES"/>
              <a:t>Editar los estilos de texto del patrón
Segundo nivel
Tercer nivel
Cuarto nivel
Quinto nivel</a:t>
            </a:r>
            <a:endParaRPr lang="es-SV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SV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EC8B4F-1D8C-E54F-AF04-0E85180D6EE8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4776388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SV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EC8B4F-1D8C-E54F-AF04-0E85180D6EE8}" type="slidenum">
              <a:rPr lang="es-SV" smtClean="0"/>
              <a:t>3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5528375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SV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EC8B4F-1D8C-E54F-AF04-0E85180D6EE8}" type="slidenum">
              <a:rPr kumimoji="0" lang="es-SV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s-SV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61506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SV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EC8B4F-1D8C-E54F-AF04-0E85180D6EE8}" type="slidenum">
              <a:rPr kumimoji="0" lang="es-SV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s-SV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92402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SV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EC8B4F-1D8C-E54F-AF04-0E85180D6EE8}" type="slidenum">
              <a:rPr lang="es-SV" smtClean="0"/>
              <a:t>4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5832360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SV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EC8B4F-1D8C-E54F-AF04-0E85180D6EE8}" type="slidenum">
              <a:rPr lang="es-SV" smtClean="0"/>
              <a:t>5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5926586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SV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EC8B4F-1D8C-E54F-AF04-0E85180D6EE8}" type="slidenum">
              <a:rPr lang="es-SV" smtClean="0"/>
              <a:t>6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9536155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SV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EC8B4F-1D8C-E54F-AF04-0E85180D6EE8}" type="slidenum">
              <a:rPr lang="es-SV" smtClean="0"/>
              <a:t>7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7147584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SV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EC8B4F-1D8C-E54F-AF04-0E85180D6EE8}" type="slidenum">
              <a:rPr lang="es-SV" smtClean="0"/>
              <a:t>8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3890604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SV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EC8B4F-1D8C-E54F-AF04-0E85180D6EE8}" type="slidenum">
              <a:rPr kumimoji="0" lang="es-SV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s-SV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61582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SV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EC8B4F-1D8C-E54F-AF04-0E85180D6EE8}" type="slidenum">
              <a:rPr lang="es-SV" smtClean="0"/>
              <a:t>10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77050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SV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EC8B4F-1D8C-E54F-AF04-0E85180D6EE8}" type="slidenum">
              <a:rPr lang="es-SV" smtClean="0"/>
              <a:t>11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6200652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8E56D-7BAD-614A-AA09-144F6FC3E969}" type="datetimeFigureOut">
              <a:rPr lang="es-SV" smtClean="0"/>
              <a:t>14/11/2019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1372E-9575-C041-9846-8E3209B86B94}" type="slidenum">
              <a:rPr lang="es-SV" smtClean="0"/>
              <a:t>‹Nº›</a:t>
            </a:fld>
            <a:endParaRPr lang="es-SV"/>
          </a:p>
        </p:txBody>
      </p:sp>
      <p:sp>
        <p:nvSpPr>
          <p:cNvPr id="7" name="Rectángulo 6"/>
          <p:cNvSpPr/>
          <p:nvPr userDrawn="1"/>
        </p:nvSpPr>
        <p:spPr>
          <a:xfrm>
            <a:off x="2936111" y="4996190"/>
            <a:ext cx="84176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2800" b="1" dirty="0">
                <a:solidFill>
                  <a:schemeClr val="bg1"/>
                </a:solidFill>
                <a:effectLst/>
                <a:latin typeface="Shonar Bangla" panose="020B0502040204020203" pitchFamily="34" charset="0"/>
                <a:ea typeface="Times New Roman" panose="02020603050405020304" pitchFamily="18" charset="0"/>
                <a:cs typeface="Shonar Bangla" panose="020B0502040204020203" pitchFamily="34" charset="0"/>
              </a:rPr>
              <a:t>2do Encuentro Universitario “La lectura y cambio generacional”</a:t>
            </a:r>
            <a:endParaRPr lang="es-ES" sz="2800" b="1" dirty="0">
              <a:solidFill>
                <a:schemeClr val="bg1"/>
              </a:solidFill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sp>
        <p:nvSpPr>
          <p:cNvPr id="11" name="Rectángulo 10"/>
          <p:cNvSpPr/>
          <p:nvPr userDrawn="1"/>
        </p:nvSpPr>
        <p:spPr>
          <a:xfrm>
            <a:off x="2345776" y="285423"/>
            <a:ext cx="799123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2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2do Encuentro Universitario “La lectura y cambio generacional”</a:t>
            </a:r>
            <a:endParaRPr lang="es-ES" sz="2200" b="1" dirty="0">
              <a:solidFill>
                <a:schemeClr val="bg1"/>
              </a:solidFill>
            </a:endParaRPr>
          </a:p>
        </p:txBody>
      </p:sp>
      <p:pic>
        <p:nvPicPr>
          <p:cNvPr id="12" name="Imagen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7600" y="0"/>
            <a:ext cx="915987" cy="915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1780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8E56D-7BAD-614A-AA09-144F6FC3E969}" type="datetimeFigureOut">
              <a:rPr lang="es-SV" smtClean="0"/>
              <a:t>14/11/2019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1372E-9575-C041-9846-8E3209B86B94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2922838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8E56D-7BAD-614A-AA09-144F6FC3E969}" type="datetimeFigureOut">
              <a:rPr lang="es-SV" smtClean="0"/>
              <a:t>14/11/2019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1372E-9575-C041-9846-8E3209B86B94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4901258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8E56D-7BAD-614A-AA09-144F6FC3E969}" type="datetimeFigureOut">
              <a:rPr lang="es-SV" smtClean="0"/>
              <a:t>14/11/2019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1372E-9575-C041-9846-8E3209B86B94}" type="slidenum">
              <a:rPr lang="es-SV" smtClean="0"/>
              <a:t>‹Nº›</a:t>
            </a:fld>
            <a:endParaRPr lang="es-SV"/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7600" y="0"/>
            <a:ext cx="915987" cy="915987"/>
          </a:xfrm>
          <a:prstGeom prst="rect">
            <a:avLst/>
          </a:prstGeom>
        </p:spPr>
      </p:pic>
      <p:sp>
        <p:nvSpPr>
          <p:cNvPr id="9" name="Rectángulo 8"/>
          <p:cNvSpPr/>
          <p:nvPr userDrawn="1"/>
        </p:nvSpPr>
        <p:spPr>
          <a:xfrm>
            <a:off x="2345776" y="285423"/>
            <a:ext cx="799123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2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2do Encuentro Universitario “La lectura y cambio generacional”</a:t>
            </a:r>
            <a:endParaRPr lang="es-ES" sz="2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86610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8E56D-7BAD-614A-AA09-144F6FC3E969}" type="datetimeFigureOut">
              <a:rPr lang="es-SV" smtClean="0"/>
              <a:t>14/11/2019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1372E-9575-C041-9846-8E3209B86B94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147413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8E56D-7BAD-614A-AA09-144F6FC3E969}" type="datetimeFigureOut">
              <a:rPr lang="es-SV" smtClean="0"/>
              <a:t>14/11/2019</a:t>
            </a:fld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1372E-9575-C041-9846-8E3209B86B94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0714146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8E56D-7BAD-614A-AA09-144F6FC3E969}" type="datetimeFigureOut">
              <a:rPr lang="es-SV" smtClean="0"/>
              <a:t>14/11/2019</a:t>
            </a:fld>
            <a:endParaRPr lang="es-SV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1372E-9575-C041-9846-8E3209B86B94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40802094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8E56D-7BAD-614A-AA09-144F6FC3E969}" type="datetimeFigureOut">
              <a:rPr lang="es-SV" smtClean="0"/>
              <a:t>14/11/2019</a:t>
            </a:fld>
            <a:endParaRPr lang="es-S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1372E-9575-C041-9846-8E3209B86B94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5192768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8E56D-7BAD-614A-AA09-144F6FC3E969}" type="datetimeFigureOut">
              <a:rPr lang="es-SV" smtClean="0"/>
              <a:t>14/11/2019</a:t>
            </a:fld>
            <a:endParaRPr lang="es-SV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1372E-9575-C041-9846-8E3209B86B94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143172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8E56D-7BAD-614A-AA09-144F6FC3E969}" type="datetimeFigureOut">
              <a:rPr lang="es-SV" smtClean="0"/>
              <a:t>14/11/2019</a:t>
            </a:fld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1372E-9575-C041-9846-8E3209B86B94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773961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8E56D-7BAD-614A-AA09-144F6FC3E969}" type="datetimeFigureOut">
              <a:rPr lang="es-SV" smtClean="0"/>
              <a:t>14/11/2019</a:t>
            </a:fld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1372E-9575-C041-9846-8E3209B86B94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7717949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08E56D-7BAD-614A-AA09-144F6FC3E969}" type="datetimeFigureOut">
              <a:rPr lang="es-SV" smtClean="0"/>
              <a:t>14/11/2019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B1372E-9575-C041-9846-8E3209B86B94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635314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B08CAA2C-E34E-3B40-8719-995ABC635F3F}"/>
              </a:ext>
            </a:extLst>
          </p:cNvPr>
          <p:cNvSpPr/>
          <p:nvPr/>
        </p:nvSpPr>
        <p:spPr>
          <a:xfrm>
            <a:off x="455270" y="1616607"/>
            <a:ext cx="1173672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6000" b="1" dirty="0">
                <a:solidFill>
                  <a:schemeClr val="accent1">
                    <a:lumMod val="75000"/>
                  </a:schemeClr>
                </a:solidFill>
              </a:rPr>
              <a:t>El papel de la lectura en la Universidad Digital</a:t>
            </a:r>
            <a:endParaRPr lang="es-SV" sz="60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B08CAA2C-E34E-3B40-8719-995ABC635F3F}"/>
              </a:ext>
            </a:extLst>
          </p:cNvPr>
          <p:cNvSpPr/>
          <p:nvPr/>
        </p:nvSpPr>
        <p:spPr>
          <a:xfrm>
            <a:off x="895618" y="3924030"/>
            <a:ext cx="1075636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SV" sz="4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Luis Lombardero </a:t>
            </a:r>
          </a:p>
          <a:p>
            <a:pPr algn="ctr"/>
            <a:r>
              <a:rPr lang="es-SV" sz="4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Doctor en Economía Digital 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B08CAA2C-E34E-3B40-8719-995ABC635F3F}"/>
              </a:ext>
            </a:extLst>
          </p:cNvPr>
          <p:cNvSpPr/>
          <p:nvPr/>
        </p:nvSpPr>
        <p:spPr>
          <a:xfrm>
            <a:off x="6273800" y="5831132"/>
            <a:ext cx="4413250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r"/>
            <a:r>
              <a:rPr lang="es-SV" sz="28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14-11-19</a:t>
            </a:r>
          </a:p>
        </p:txBody>
      </p:sp>
    </p:spTree>
    <p:extLst>
      <p:ext uri="{BB962C8B-B14F-4D97-AF65-F5344CB8AC3E}">
        <p14:creationId xmlns:p14="http://schemas.microsoft.com/office/powerpoint/2010/main" val="14601057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CB4107A7-9D79-4A11-9D7D-82CEE3C620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25975"/>
            <a:ext cx="12191999" cy="5764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8008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E53CC507-B49E-4AC7-8F7F-F19129E8E6B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917" t="18397" r="47391" b="9198"/>
          <a:stretch/>
        </p:blipFill>
        <p:spPr>
          <a:xfrm>
            <a:off x="6450226" y="1223319"/>
            <a:ext cx="5461687" cy="5165908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E122FFC6-391D-43AB-AB63-7BA67BF7CEBF}"/>
              </a:ext>
            </a:extLst>
          </p:cNvPr>
          <p:cNvSpPr txBox="1"/>
          <p:nvPr/>
        </p:nvSpPr>
        <p:spPr>
          <a:xfrm>
            <a:off x="284205" y="1223319"/>
            <a:ext cx="5647037" cy="5113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El papel de la lectura en el proceso de enseñanza-aprendizaje tiene que integrarse en el Modelo Educativo de la UFG. </a:t>
            </a:r>
          </a:p>
          <a:p>
            <a:pPr>
              <a:lnSpc>
                <a:spcPct val="150000"/>
              </a:lnSpc>
            </a:pP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Va a ser decidido durante el proyecto de Universidad Digital: .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Competencias digitales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STEM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Colaborativo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Hará un mayor uso de las tecnologías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…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9326012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41DB4C8C-A8DB-4AD6-AC5F-AD521FEED5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8542" y="983849"/>
            <a:ext cx="7907436" cy="5485688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929B3573-3B71-4872-B933-7C946BC350BC}"/>
              </a:ext>
            </a:extLst>
          </p:cNvPr>
          <p:cNvSpPr txBox="1"/>
          <p:nvPr/>
        </p:nvSpPr>
        <p:spPr>
          <a:xfrm>
            <a:off x="428263" y="3254699"/>
            <a:ext cx="322933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La ciencia de los datos y la especialización en la analítica de textos</a:t>
            </a:r>
          </a:p>
        </p:txBody>
      </p:sp>
    </p:spTree>
    <p:extLst>
      <p:ext uri="{BB962C8B-B14F-4D97-AF65-F5344CB8AC3E}">
        <p14:creationId xmlns:p14="http://schemas.microsoft.com/office/powerpoint/2010/main" val="37141316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B5A2C013-621D-4FF5-A3BC-A08AF6D44264}"/>
              </a:ext>
            </a:extLst>
          </p:cNvPr>
          <p:cNvSpPr/>
          <p:nvPr/>
        </p:nvSpPr>
        <p:spPr>
          <a:xfrm>
            <a:off x="11576" y="1158667"/>
            <a:ext cx="7743462" cy="5102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s-E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Audiolibro, 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es la grabación de los contenidos de un libro leídos en voz alta. Un libro hablado. Aprovechando las posibilidades que ofrecen las nuevas tecnologías en el campo de la información y la difusión de contenidos. </a:t>
            </a:r>
          </a:p>
          <a:p>
            <a:pPr marL="342900" lvl="0" indent="-34290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Es el segmento que más crece en ventas en el mundo, en cinco años se espera que supere a los libros electrónicos.  </a:t>
            </a:r>
          </a:p>
          <a:p>
            <a:pPr marL="342900" lvl="0" indent="-34290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s-E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 el placer de experimentar el placer de la narración, incluso cuando se esta en desplazamiento.  </a:t>
            </a:r>
          </a:p>
          <a:p>
            <a:pPr marL="342900" lvl="0" indent="-34290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s-E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 hay audiolibros de asignaturas </a:t>
            </a:r>
          </a:p>
          <a:p>
            <a:pPr marL="342900" lvl="0" indent="-34290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s-E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España es el país líder de Europa en producción de audiolibros a través de pódcast, un sistema de redifusión (RSS) que permite suscribirse y usar un programa de descarga para que el usuario lo escuche . </a:t>
            </a:r>
            <a:endParaRPr lang="es-ES" sz="2000" b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33FF770-C80C-40F9-96DF-0BD3D86B063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531" t="32761" r="55665" b="32588"/>
          <a:stretch/>
        </p:blipFill>
        <p:spPr>
          <a:xfrm>
            <a:off x="8021256" y="1504709"/>
            <a:ext cx="3815753" cy="4514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9387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B08CAA2C-E34E-3B40-8719-995ABC635F3F}"/>
              </a:ext>
            </a:extLst>
          </p:cNvPr>
          <p:cNvSpPr/>
          <p:nvPr/>
        </p:nvSpPr>
        <p:spPr>
          <a:xfrm>
            <a:off x="127322" y="963649"/>
            <a:ext cx="1219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SV" sz="2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CONCLUSIONES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3AE07B3F-2773-4B7D-A457-1CF7CA41F0E3}"/>
              </a:ext>
            </a:extLst>
          </p:cNvPr>
          <p:cNvSpPr/>
          <p:nvPr/>
        </p:nvSpPr>
        <p:spPr>
          <a:xfrm>
            <a:off x="528577" y="1363759"/>
            <a:ext cx="11389489" cy="51096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s-ES" sz="16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Talento digital: </a:t>
            </a:r>
            <a:r>
              <a:rPr lang="es-ES" sz="1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es necesario para asegurarnos un lugar en el futuro del trabajo. . </a:t>
            </a:r>
          </a:p>
          <a:p>
            <a:pPr marL="342900" lvl="0" indent="-34290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s-ES" sz="16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Solo se puede pensar sobre lo que se tiene información: </a:t>
            </a:r>
            <a:r>
              <a:rPr lang="es-ES" sz="1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según José  Antonio Marina, el razonamiento depende de la memoria. La calidad o la dirección del razonamiento se determina por la cantidad y la calidad de entradas de información en la memoria que pueden ser objeto de procesamiento sináptico. </a:t>
            </a:r>
          </a:p>
          <a:p>
            <a:pPr marL="342900" lvl="0" indent="-34290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s-ES" sz="1600" b="1" dirty="0">
                <a:latin typeface="Arial" panose="020B0604020202020204" pitchFamily="34" charset="0"/>
                <a:ea typeface="Times New Roman" panose="02020603050405020304" pitchFamily="18" charset="0"/>
              </a:rPr>
              <a:t>Talento = 10.000 horas, </a:t>
            </a:r>
            <a:r>
              <a:rPr lang="es-ES" sz="1600" dirty="0">
                <a:latin typeface="Arial" panose="020B0604020202020204" pitchFamily="34" charset="0"/>
                <a:ea typeface="Times New Roman" panose="02020603050405020304" pitchFamily="18" charset="0"/>
              </a:rPr>
              <a:t>según Malcolm Gladwell, es la media necesaria para que cocineros, </a:t>
            </a:r>
            <a:r>
              <a:rPr lang="es-ES" sz="1600" dirty="0">
                <a:solidFill>
                  <a:srgbClr val="000000"/>
                </a:solidFill>
                <a:latin typeface="Arial" panose="020B0604020202020204" pitchFamily="34" charset="0"/>
              </a:rPr>
              <a:t>matemáticos, pianistas o directivos adquieran maestría en su profesión.</a:t>
            </a:r>
          </a:p>
          <a:p>
            <a:pPr marL="342900" lvl="0" indent="-34290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s-ES" sz="1600" b="1" dirty="0">
                <a:solidFill>
                  <a:srgbClr val="000000"/>
                </a:solidFill>
                <a:latin typeface="Arial" panose="020B0604020202020204" pitchFamily="34" charset="0"/>
              </a:rPr>
              <a:t>La lectura es una de las formas de alimentar la  información:  </a:t>
            </a:r>
            <a:r>
              <a:rPr lang="es-ES" sz="1600" dirty="0">
                <a:solidFill>
                  <a:srgbClr val="000000"/>
                </a:solidFill>
                <a:latin typeface="Arial" panose="020B0604020202020204" pitchFamily="34" charset="0"/>
              </a:rPr>
              <a:t>necesaria para el desarrollo del talento</a:t>
            </a:r>
          </a:p>
          <a:p>
            <a:pPr marL="342900" lvl="0" indent="-34290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s-ES" sz="1600" b="1" dirty="0">
                <a:solidFill>
                  <a:srgbClr val="000000"/>
                </a:solidFill>
                <a:latin typeface="Arial" panose="020B0604020202020204" pitchFamily="34" charset="0"/>
              </a:rPr>
              <a:t>Neurociencia: </a:t>
            </a:r>
            <a:r>
              <a:rPr lang="es-ES" sz="1600" dirty="0">
                <a:solidFill>
                  <a:srgbClr val="000000"/>
                </a:solidFill>
                <a:latin typeface="Arial" panose="020B0604020202020204" pitchFamily="34" charset="0"/>
              </a:rPr>
              <a:t>en pocos años nos aportara más información científica de como funciona mejor nuestro cerebro, que hábitos son mejores en el aprendizaje y en la vida en general. </a:t>
            </a:r>
          </a:p>
          <a:p>
            <a:pPr marL="342900" lvl="0" indent="-34290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s-ES" sz="1600" b="1" dirty="0">
                <a:solidFill>
                  <a:srgbClr val="000000"/>
                </a:solidFill>
                <a:latin typeface="Arial" panose="020B0604020202020204" pitchFamily="34" charset="0"/>
              </a:rPr>
              <a:t>Hábitos híbridos</a:t>
            </a:r>
            <a:r>
              <a:rPr lang="es-ES" sz="1600" dirty="0">
                <a:solidFill>
                  <a:srgbClr val="000000"/>
                </a:solidFill>
                <a:latin typeface="Arial" panose="020B0604020202020204" pitchFamily="34" charset="0"/>
              </a:rPr>
              <a:t>: Mientras tanto, lo hibrido parece la opción más sensata. Combinar elementos físicos y digitales, y analizar lo que nos funciona mejor. </a:t>
            </a:r>
          </a:p>
          <a:p>
            <a:pPr marL="342900" lvl="0" indent="-34290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s-ES" sz="1600" b="1" dirty="0">
                <a:solidFill>
                  <a:srgbClr val="000000"/>
                </a:solidFill>
                <a:latin typeface="Arial" panose="020B0604020202020204" pitchFamily="34" charset="0"/>
              </a:rPr>
              <a:t>Dieta Digital: </a:t>
            </a:r>
            <a:r>
              <a:rPr lang="es-ES" sz="1600" dirty="0">
                <a:solidFill>
                  <a:srgbClr val="000000"/>
                </a:solidFill>
                <a:latin typeface="Arial" panose="020B0604020202020204" pitchFamily="34" charset="0"/>
              </a:rPr>
              <a:t>Igual que una dieta alimentaria equilibrada es buena, es posible que un control de la dieta digital también nos siente bien. </a:t>
            </a:r>
          </a:p>
          <a:p>
            <a:pPr marL="342900" lvl="0" indent="-34290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s-ES" sz="1600" b="1" dirty="0">
                <a:solidFill>
                  <a:srgbClr val="000000"/>
                </a:solidFill>
                <a:latin typeface="Arial" panose="020B0604020202020204" pitchFamily="34" charset="0"/>
              </a:rPr>
              <a:t>URGENTE: </a:t>
            </a:r>
            <a:r>
              <a:rPr lang="es-ES" sz="1600" dirty="0">
                <a:solidFill>
                  <a:srgbClr val="000000"/>
                </a:solidFill>
                <a:latin typeface="Arial" panose="020B0604020202020204" pitchFamily="34" charset="0"/>
              </a:rPr>
              <a:t>Actualizar la disponibilidad de libros actuales en El Salvador </a:t>
            </a:r>
            <a:endParaRPr lang="es-ES" sz="20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99009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B08CAA2C-E34E-3B40-8719-995ABC635F3F}"/>
              </a:ext>
            </a:extLst>
          </p:cNvPr>
          <p:cNvSpPr/>
          <p:nvPr/>
        </p:nvSpPr>
        <p:spPr>
          <a:xfrm>
            <a:off x="0" y="963649"/>
            <a:ext cx="1219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SV" sz="2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BIBLIOGRAFÍA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0E4A0371-B33C-48EA-9EE0-80335BA7D4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3150" y="1733090"/>
            <a:ext cx="4849792" cy="4876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6206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EB8EDEDB-88AA-4126-92C1-6AF20D9279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63649"/>
            <a:ext cx="12192000" cy="5738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5683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FFA13D09-4B1D-4653-B580-371FB940A8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41722"/>
            <a:ext cx="12192000" cy="5625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4986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608D4283-D2B4-4F76-857E-E406E8532A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319" y="995423"/>
            <a:ext cx="11447362" cy="5648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2435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19489066-070F-4219-A2F6-DD6F39224D1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9221"/>
          <a:stretch/>
        </p:blipFill>
        <p:spPr>
          <a:xfrm>
            <a:off x="185195" y="983848"/>
            <a:ext cx="11840901" cy="5602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9439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7990276F-8BD5-4907-B15C-3D6B8FFED5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896" y="995424"/>
            <a:ext cx="11914208" cy="5706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9995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6786F7E9-6E16-4983-BF67-6C0A05D39BA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459" r="13294"/>
          <a:stretch/>
        </p:blipFill>
        <p:spPr>
          <a:xfrm>
            <a:off x="1535574" y="1099595"/>
            <a:ext cx="8742745" cy="5590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2198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69E2C118-C77D-467D-AFD1-97ACE19A3BC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2594"/>
          <a:stretch/>
        </p:blipFill>
        <p:spPr>
          <a:xfrm>
            <a:off x="405491" y="1504709"/>
            <a:ext cx="4918863" cy="4178461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293ABDD1-14EC-4052-845C-453E3446D0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32697" y="1098140"/>
            <a:ext cx="6238755" cy="5464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279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CD0FA734-F960-44D5-9CE2-99A5B2B56AA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975" b="17792"/>
          <a:stretch/>
        </p:blipFill>
        <p:spPr>
          <a:xfrm>
            <a:off x="123464" y="1215342"/>
            <a:ext cx="11810035" cy="5139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68945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1091</TotalTime>
  <Words>425</Words>
  <Application>Microsoft Office PowerPoint</Application>
  <PresentationFormat>Panorámica</PresentationFormat>
  <Paragraphs>39</Paragraphs>
  <Slides>15</Slides>
  <Notes>11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22" baseType="lpstr">
      <vt:lpstr>Arial</vt:lpstr>
      <vt:lpstr>Calibri</vt:lpstr>
      <vt:lpstr>Calibri Light</vt:lpstr>
      <vt:lpstr>Shonar Bangla</vt:lpstr>
      <vt:lpstr>Times New Roman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ALEXANDRA LORENA PEREIRA RODRIGUEZ</dc:creator>
  <cp:lastModifiedBy>Luis Lombardero</cp:lastModifiedBy>
  <cp:revision>51</cp:revision>
  <dcterms:created xsi:type="dcterms:W3CDTF">2018-11-16T15:41:48Z</dcterms:created>
  <dcterms:modified xsi:type="dcterms:W3CDTF">2019-11-14T14:12:16Z</dcterms:modified>
</cp:coreProperties>
</file>