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17"/>
  </p:notesMasterIdLst>
  <p:sldIdLst>
    <p:sldId id="256" r:id="rId2"/>
    <p:sldId id="259" r:id="rId3"/>
    <p:sldId id="264" r:id="rId4"/>
    <p:sldId id="267" r:id="rId5"/>
    <p:sldId id="266" r:id="rId6"/>
    <p:sldId id="268" r:id="rId7"/>
    <p:sldId id="265" r:id="rId8"/>
    <p:sldId id="257" r:id="rId9"/>
    <p:sldId id="269" r:id="rId10"/>
    <p:sldId id="263" r:id="rId11"/>
    <p:sldId id="274" r:id="rId12"/>
    <p:sldId id="271" r:id="rId13"/>
    <p:sldId id="273" r:id="rId14"/>
    <p:sldId id="262" r:id="rId15"/>
    <p:sldId id="26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C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55" d="100"/>
          <a:sy n="55" d="100"/>
        </p:scale>
        <p:origin x="1004" y="3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SV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04ADB-16DF-BF41-99FA-41A173B6B855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SV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SV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SV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C8B4F-1D8C-E54F-AF04-0E85180D6EE8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3477638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C8B4F-1D8C-E54F-AF04-0E85180D6EE8}" type="slidenum">
              <a:rPr lang="es-SV" smtClean="0"/>
              <a:t>3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5528375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C8B4F-1D8C-E54F-AF04-0E85180D6EE8}" type="slidenum">
              <a:rPr kumimoji="0" lang="es-S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S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6150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C8B4F-1D8C-E54F-AF04-0E85180D6EE8}" type="slidenum">
              <a:rPr kumimoji="0" lang="es-S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S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240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C8B4F-1D8C-E54F-AF04-0E85180D6EE8}" type="slidenum">
              <a:rPr lang="es-SV" smtClean="0"/>
              <a:t>4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3583236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C8B4F-1D8C-E54F-AF04-0E85180D6EE8}" type="slidenum">
              <a:rPr lang="es-SV" smtClean="0"/>
              <a:t>5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592658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C8B4F-1D8C-E54F-AF04-0E85180D6EE8}" type="slidenum">
              <a:rPr lang="es-SV" smtClean="0"/>
              <a:t>6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3953615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C8B4F-1D8C-E54F-AF04-0E85180D6EE8}" type="slidenum">
              <a:rPr lang="es-SV" smtClean="0"/>
              <a:t>7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714758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C8B4F-1D8C-E54F-AF04-0E85180D6EE8}" type="slidenum">
              <a:rPr lang="es-SV" smtClean="0"/>
              <a:t>8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3389060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C8B4F-1D8C-E54F-AF04-0E85180D6EE8}" type="slidenum">
              <a:rPr kumimoji="0" lang="es-S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S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6158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C8B4F-1D8C-E54F-AF04-0E85180D6EE8}" type="slidenum">
              <a:rPr lang="es-SV" smtClean="0"/>
              <a:t>10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37705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C8B4F-1D8C-E54F-AF04-0E85180D6EE8}" type="slidenum">
              <a:rPr lang="es-SV" smtClean="0"/>
              <a:t>11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3620065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  <p:sp>
        <p:nvSpPr>
          <p:cNvPr id="7" name="Rectángulo 6"/>
          <p:cNvSpPr/>
          <p:nvPr userDrawn="1"/>
        </p:nvSpPr>
        <p:spPr>
          <a:xfrm>
            <a:off x="2936111" y="4996190"/>
            <a:ext cx="84176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800" b="1" dirty="0">
                <a:solidFill>
                  <a:schemeClr val="bg1"/>
                </a:solidFill>
                <a:effectLst/>
                <a:latin typeface="Shonar Bangla" panose="020B0502040204020203" pitchFamily="34" charset="0"/>
                <a:ea typeface="Times New Roman" panose="02020603050405020304" pitchFamily="18" charset="0"/>
                <a:cs typeface="Shonar Bangla" panose="020B0502040204020203" pitchFamily="34" charset="0"/>
              </a:rPr>
              <a:t>2do Encuentro Universitario “La lectura y cambio generacional”</a:t>
            </a:r>
            <a:endParaRPr lang="es-ES" sz="2800" b="1" dirty="0">
              <a:solidFill>
                <a:schemeClr val="bg1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  <p:sp>
        <p:nvSpPr>
          <p:cNvPr id="11" name="Rectángulo 10"/>
          <p:cNvSpPr/>
          <p:nvPr userDrawn="1"/>
        </p:nvSpPr>
        <p:spPr>
          <a:xfrm>
            <a:off x="2345776" y="285423"/>
            <a:ext cx="799123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2do Encuentro Universitario “La lectura y cambio generacional”</a:t>
            </a:r>
            <a:endParaRPr lang="es-ES" sz="2200" b="1" dirty="0">
              <a:solidFill>
                <a:schemeClr val="bg1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0"/>
            <a:ext cx="915987" cy="91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178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292283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490125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0"/>
            <a:ext cx="915987" cy="915987"/>
          </a:xfrm>
          <a:prstGeom prst="rect">
            <a:avLst/>
          </a:prstGeom>
        </p:spPr>
      </p:pic>
      <p:sp>
        <p:nvSpPr>
          <p:cNvPr id="9" name="Rectángulo 8"/>
          <p:cNvSpPr/>
          <p:nvPr userDrawn="1"/>
        </p:nvSpPr>
        <p:spPr>
          <a:xfrm>
            <a:off x="2345776" y="285423"/>
            <a:ext cx="799123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2do Encuentro Universitario “La lectura y cambio generacional”</a:t>
            </a:r>
            <a:endParaRPr lang="es-ES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66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147413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071414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4080209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519276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21431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77396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771794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S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363531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B08CAA2C-E34E-3B40-8719-995ABC635F3F}"/>
              </a:ext>
            </a:extLst>
          </p:cNvPr>
          <p:cNvSpPr/>
          <p:nvPr/>
        </p:nvSpPr>
        <p:spPr>
          <a:xfrm>
            <a:off x="455270" y="1616607"/>
            <a:ext cx="117367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6000" b="1" dirty="0">
                <a:solidFill>
                  <a:schemeClr val="accent1">
                    <a:lumMod val="75000"/>
                  </a:schemeClr>
                </a:solidFill>
              </a:rPr>
              <a:t>El papel de la lectura en la Universidad Digital</a:t>
            </a:r>
            <a:endParaRPr lang="es-SV" sz="6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08CAA2C-E34E-3B40-8719-995ABC635F3F}"/>
              </a:ext>
            </a:extLst>
          </p:cNvPr>
          <p:cNvSpPr/>
          <p:nvPr/>
        </p:nvSpPr>
        <p:spPr>
          <a:xfrm>
            <a:off x="895618" y="3924030"/>
            <a:ext cx="107563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SV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Luis Lombardero </a:t>
            </a:r>
          </a:p>
          <a:p>
            <a:pPr algn="ctr"/>
            <a:r>
              <a:rPr lang="es-SV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Doctor en Economía Digital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08CAA2C-E34E-3B40-8719-995ABC635F3F}"/>
              </a:ext>
            </a:extLst>
          </p:cNvPr>
          <p:cNvSpPr/>
          <p:nvPr/>
        </p:nvSpPr>
        <p:spPr>
          <a:xfrm>
            <a:off x="6273800" y="5831132"/>
            <a:ext cx="441325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es-SV" sz="2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14-11-19</a:t>
            </a:r>
          </a:p>
        </p:txBody>
      </p:sp>
    </p:spTree>
    <p:extLst>
      <p:ext uri="{BB962C8B-B14F-4D97-AF65-F5344CB8AC3E}">
        <p14:creationId xmlns:p14="http://schemas.microsoft.com/office/powerpoint/2010/main" val="1460105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B4107A7-9D79-4A11-9D7D-82CEE3C62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5975"/>
            <a:ext cx="12191999" cy="576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00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53CC507-B49E-4AC7-8F7F-F19129E8E6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17" t="18397" r="47391" b="9198"/>
          <a:stretch/>
        </p:blipFill>
        <p:spPr>
          <a:xfrm>
            <a:off x="6450226" y="1223319"/>
            <a:ext cx="5461687" cy="516590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122FFC6-391D-43AB-AB63-7BA67BF7CEBF}"/>
              </a:ext>
            </a:extLst>
          </p:cNvPr>
          <p:cNvSpPr txBox="1"/>
          <p:nvPr/>
        </p:nvSpPr>
        <p:spPr>
          <a:xfrm>
            <a:off x="284205" y="1223319"/>
            <a:ext cx="5647037" cy="5113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El papel de la lectura en el proceso de enseñanza-aprendizaje tiene que integrarse en el Modelo Educativo de la UFG. </a:t>
            </a:r>
          </a:p>
          <a:p>
            <a:pPr>
              <a:lnSpc>
                <a:spcPct val="150000"/>
              </a:lnSpc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Va a ser decidido durante el proyecto de Universidad Digital: 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Competencias digitales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STEM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Colaborativo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Hará un mayor uso de las tecnologías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932601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1DB4C8C-A8DB-4AD6-AC5F-AD521FEED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8542" y="983849"/>
            <a:ext cx="7907436" cy="54856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29B3573-3B71-4872-B933-7C946BC350BC}"/>
              </a:ext>
            </a:extLst>
          </p:cNvPr>
          <p:cNvSpPr txBox="1"/>
          <p:nvPr/>
        </p:nvSpPr>
        <p:spPr>
          <a:xfrm>
            <a:off x="428263" y="3254699"/>
            <a:ext cx="32293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ciencia de los datos y la especialización en la analítica de textos</a:t>
            </a:r>
          </a:p>
        </p:txBody>
      </p:sp>
    </p:spTree>
    <p:extLst>
      <p:ext uri="{BB962C8B-B14F-4D97-AF65-F5344CB8AC3E}">
        <p14:creationId xmlns:p14="http://schemas.microsoft.com/office/powerpoint/2010/main" val="3714131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B5A2C013-621D-4FF5-A3BC-A08AF6D44264}"/>
              </a:ext>
            </a:extLst>
          </p:cNvPr>
          <p:cNvSpPr/>
          <p:nvPr/>
        </p:nvSpPr>
        <p:spPr>
          <a:xfrm>
            <a:off x="11576" y="1158667"/>
            <a:ext cx="7743462" cy="5102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Audiolibro,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es la grabación de los contenidos de un libro leídos en voz alta. Un libro hablado. Aprovechando las posibilidades que ofrecen las nuevas tecnologías en el campo de la información y la difusión de contenidos. 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Es el segmento que más crece en ventas en el mundo, en cinco años se espera que supere a los libros electrónicos.  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el placer de experimentar el placer de la narración, incluso cuando se esta en desplazamiento.  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 hay audiolibros de asignaturas 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España es el país líder de Europa en producción de audiolibros a través de pódcast, un sistema de redifusión (RSS) que permite suscribirse y usar un programa de descarga para que el usuario lo escuche . </a:t>
            </a:r>
            <a:endParaRPr lang="es-ES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33FF770-C80C-40F9-96DF-0BD3D86B06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531" t="32761" r="55665" b="32588"/>
          <a:stretch/>
        </p:blipFill>
        <p:spPr>
          <a:xfrm>
            <a:off x="8021256" y="1504709"/>
            <a:ext cx="3815753" cy="451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938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B08CAA2C-E34E-3B40-8719-995ABC635F3F}"/>
              </a:ext>
            </a:extLst>
          </p:cNvPr>
          <p:cNvSpPr/>
          <p:nvPr/>
        </p:nvSpPr>
        <p:spPr>
          <a:xfrm>
            <a:off x="127322" y="963649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SV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AE07B3F-2773-4B7D-A457-1CF7CA41F0E3}"/>
              </a:ext>
            </a:extLst>
          </p:cNvPr>
          <p:cNvSpPr/>
          <p:nvPr/>
        </p:nvSpPr>
        <p:spPr>
          <a:xfrm>
            <a:off x="528577" y="1363759"/>
            <a:ext cx="11389489" cy="5109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Talento digital: </a:t>
            </a:r>
            <a:r>
              <a:rPr lang="es-E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es necesario para asegurarnos un lugar en el futuro del trabajo. . 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Solo se puede pensar sobre lo que se tiene información: </a:t>
            </a:r>
            <a:r>
              <a:rPr lang="es-E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según José  Antonio Marina, el razonamiento depende de la memoria. La calidad o la dirección del razonamiento se determina por la cantidad y la calidad de entradas de información en la memoria que pueden ser objeto de procesamiento sináptico. 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Talento = 10.000 horas, </a:t>
            </a:r>
            <a:r>
              <a:rPr lang="es-ES" sz="1600" dirty="0">
                <a:latin typeface="Arial" panose="020B0604020202020204" pitchFamily="34" charset="0"/>
                <a:ea typeface="Times New Roman" panose="02020603050405020304" pitchFamily="18" charset="0"/>
              </a:rPr>
              <a:t>según Malcolm Gladwell, es la media necesaria para que cocineros, </a:t>
            </a:r>
            <a:r>
              <a:rPr lang="es-ES" sz="1600" dirty="0">
                <a:solidFill>
                  <a:srgbClr val="000000"/>
                </a:solidFill>
                <a:latin typeface="Arial" panose="020B0604020202020204" pitchFamily="34" charset="0"/>
              </a:rPr>
              <a:t>matemáticos, pianistas o directivos adquieran maestría en su profesión.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La lectura es una de las formas de alimentar la  información:  </a:t>
            </a:r>
            <a:r>
              <a:rPr lang="es-ES" sz="1600" dirty="0">
                <a:solidFill>
                  <a:srgbClr val="000000"/>
                </a:solidFill>
                <a:latin typeface="Arial" panose="020B0604020202020204" pitchFamily="34" charset="0"/>
              </a:rPr>
              <a:t>necesaria para el desarrollo del talento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Neurociencia: </a:t>
            </a:r>
            <a:r>
              <a:rPr lang="es-ES" sz="1600" dirty="0">
                <a:solidFill>
                  <a:srgbClr val="000000"/>
                </a:solidFill>
                <a:latin typeface="Arial" panose="020B0604020202020204" pitchFamily="34" charset="0"/>
              </a:rPr>
              <a:t>en pocos años nos aportara más información científica de como funciona mejor nuestro cerebro, que hábitos son mejores en el aprendizaje y en la vida en general. 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Hábitos híbridos</a:t>
            </a:r>
            <a:r>
              <a:rPr lang="es-ES" sz="1600" dirty="0">
                <a:solidFill>
                  <a:srgbClr val="000000"/>
                </a:solidFill>
                <a:latin typeface="Arial" panose="020B0604020202020204" pitchFamily="34" charset="0"/>
              </a:rPr>
              <a:t>: Mientras tanto, lo hibrido parece la opción más sensata. Combinar elementos físicos y digitales, y analizar lo que nos funciona mejor. 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Dieta Digital: </a:t>
            </a:r>
            <a:r>
              <a:rPr lang="es-ES" sz="1600" dirty="0">
                <a:solidFill>
                  <a:srgbClr val="000000"/>
                </a:solidFill>
                <a:latin typeface="Arial" panose="020B0604020202020204" pitchFamily="34" charset="0"/>
              </a:rPr>
              <a:t>Igual que una dieta alimentaria equilibrada es buena, es posible que un control de la dieta digital también nos siente bien. 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URGENTE: </a:t>
            </a:r>
            <a:r>
              <a:rPr lang="es-ES" sz="1600" dirty="0">
                <a:solidFill>
                  <a:srgbClr val="000000"/>
                </a:solidFill>
                <a:latin typeface="Arial" panose="020B0604020202020204" pitchFamily="34" charset="0"/>
              </a:rPr>
              <a:t>Actualizar la disponibilidad de libros actuales en El Salvador </a:t>
            </a:r>
            <a:endParaRPr lang="es-ES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900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B08CAA2C-E34E-3B40-8719-995ABC635F3F}"/>
              </a:ext>
            </a:extLst>
          </p:cNvPr>
          <p:cNvSpPr/>
          <p:nvPr/>
        </p:nvSpPr>
        <p:spPr>
          <a:xfrm>
            <a:off x="0" y="963649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SV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BIBLIOGRAFÍA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E4A0371-B33C-48EA-9EE0-80335BA7D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150" y="1733090"/>
            <a:ext cx="4849792" cy="487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20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B8EDEDB-88AA-4126-92C1-6AF20D927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3649"/>
            <a:ext cx="12192000" cy="573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568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FA13D09-4B1D-4653-B580-371FB940A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1722"/>
            <a:ext cx="12192000" cy="562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498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08D4283-D2B4-4F76-857E-E406E8532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319" y="995423"/>
            <a:ext cx="11447362" cy="564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243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9489066-070F-4219-A2F6-DD6F39224D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221"/>
          <a:stretch/>
        </p:blipFill>
        <p:spPr>
          <a:xfrm>
            <a:off x="185195" y="983848"/>
            <a:ext cx="11840901" cy="560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43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990276F-8BD5-4907-B15C-3D6B8FFED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96" y="995424"/>
            <a:ext cx="11914208" cy="570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99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786F7E9-6E16-4983-BF67-6C0A05D39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59" r="13294"/>
          <a:stretch/>
        </p:blipFill>
        <p:spPr>
          <a:xfrm>
            <a:off x="1535574" y="1099595"/>
            <a:ext cx="8742745" cy="559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19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9E2C118-C77D-467D-AFD1-97ACE19A3B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594"/>
          <a:stretch/>
        </p:blipFill>
        <p:spPr>
          <a:xfrm>
            <a:off x="405491" y="1504709"/>
            <a:ext cx="4918863" cy="417846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93ABDD1-14EC-4052-845C-453E3446D0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2697" y="1098140"/>
            <a:ext cx="6238755" cy="546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27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D0FA734-F960-44D5-9CE2-99A5B2B56A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975" b="17792"/>
          <a:stretch/>
        </p:blipFill>
        <p:spPr>
          <a:xfrm>
            <a:off x="123464" y="1215342"/>
            <a:ext cx="11810035" cy="5139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6894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1091</TotalTime>
  <Words>425</Words>
  <Application>Microsoft Office PowerPoint</Application>
  <PresentationFormat>Panorámica</PresentationFormat>
  <Paragraphs>39</Paragraphs>
  <Slides>15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Shonar Bangla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ALEXANDRA LORENA PEREIRA RODRIGUEZ</dc:creator>
  <cp:lastModifiedBy>Luis Lombardero</cp:lastModifiedBy>
  <cp:revision>51</cp:revision>
  <dcterms:created xsi:type="dcterms:W3CDTF">2018-11-16T15:41:48Z</dcterms:created>
  <dcterms:modified xsi:type="dcterms:W3CDTF">2019-11-14T14:12:16Z</dcterms:modified>
</cp:coreProperties>
</file>